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sldIdLst>
    <p:sldId id="256" r:id="rId3"/>
    <p:sldId id="265" r:id="rId4"/>
    <p:sldId id="268" r:id="rId5"/>
    <p:sldId id="263" r:id="rId6"/>
    <p:sldId id="267" r:id="rId7"/>
    <p:sldId id="274" r:id="rId8"/>
    <p:sldId id="276" r:id="rId9"/>
    <p:sldId id="277" r:id="rId10"/>
    <p:sldId id="278" r:id="rId11"/>
    <p:sldId id="279" r:id="rId12"/>
    <p:sldId id="280" r:id="rId13"/>
    <p:sldId id="281" r:id="rId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8792A5-144F-4351-B0E4-9592B818B730}" v="68" dt="2019-02-28T02:04:41.2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07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 Ruiz" userId="2841e5ec-7e3a-4a08-b2cf-c5587073b4fc" providerId="ADAL" clId="{0D8792A5-144F-4351-B0E4-9592B818B730}"/>
    <pc:docChg chg="custSel modSld">
      <pc:chgData name="Julie Ruiz" userId="2841e5ec-7e3a-4a08-b2cf-c5587073b4fc" providerId="ADAL" clId="{0D8792A5-144F-4351-B0E4-9592B818B730}" dt="2019-02-28T02:04:41.243" v="67" actId="20577"/>
      <pc:docMkLst>
        <pc:docMk/>
      </pc:docMkLst>
      <pc:sldChg chg="modSp">
        <pc:chgData name="Julie Ruiz" userId="2841e5ec-7e3a-4a08-b2cf-c5587073b4fc" providerId="ADAL" clId="{0D8792A5-144F-4351-B0E4-9592B818B730}" dt="2019-02-28T02:04:16.521" v="60" actId="20577"/>
        <pc:sldMkLst>
          <pc:docMk/>
          <pc:sldMk cId="0" sldId="267"/>
        </pc:sldMkLst>
        <pc:spChg chg="mod">
          <ac:chgData name="Julie Ruiz" userId="2841e5ec-7e3a-4a08-b2cf-c5587073b4fc" providerId="ADAL" clId="{0D8792A5-144F-4351-B0E4-9592B818B730}" dt="2019-02-28T02:04:16.521" v="60" actId="20577"/>
          <ac:spMkLst>
            <pc:docMk/>
            <pc:sldMk cId="0" sldId="267"/>
            <ac:spMk id="10245" creationId="{00000000-0000-0000-0000-000000000000}"/>
          </ac:spMkLst>
        </pc:spChg>
      </pc:sldChg>
      <pc:sldChg chg="modSp">
        <pc:chgData name="Julie Ruiz" userId="2841e5ec-7e3a-4a08-b2cf-c5587073b4fc" providerId="ADAL" clId="{0D8792A5-144F-4351-B0E4-9592B818B730}" dt="2019-02-28T02:02:08.511" v="4" actId="20577"/>
        <pc:sldMkLst>
          <pc:docMk/>
          <pc:sldMk cId="0" sldId="268"/>
        </pc:sldMkLst>
        <pc:spChg chg="mod">
          <ac:chgData name="Julie Ruiz" userId="2841e5ec-7e3a-4a08-b2cf-c5587073b4fc" providerId="ADAL" clId="{0D8792A5-144F-4351-B0E4-9592B818B730}" dt="2019-02-28T02:02:08.511" v="4" actId="20577"/>
          <ac:spMkLst>
            <pc:docMk/>
            <pc:sldMk cId="0" sldId="268"/>
            <ac:spMk id="5" creationId="{00000000-0000-0000-0000-000000000000}"/>
          </ac:spMkLst>
        </pc:spChg>
      </pc:sldChg>
      <pc:sldChg chg="modSp">
        <pc:chgData name="Julie Ruiz" userId="2841e5ec-7e3a-4a08-b2cf-c5587073b4fc" providerId="ADAL" clId="{0D8792A5-144F-4351-B0E4-9592B818B730}" dt="2019-02-28T02:04:25.528" v="64" actId="20577"/>
        <pc:sldMkLst>
          <pc:docMk/>
          <pc:sldMk cId="0" sldId="274"/>
        </pc:sldMkLst>
        <pc:spChg chg="mod">
          <ac:chgData name="Julie Ruiz" userId="2841e5ec-7e3a-4a08-b2cf-c5587073b4fc" providerId="ADAL" clId="{0D8792A5-144F-4351-B0E4-9592B818B730}" dt="2019-02-28T02:04:25.528" v="64" actId="20577"/>
          <ac:spMkLst>
            <pc:docMk/>
            <pc:sldMk cId="0" sldId="274"/>
            <ac:spMk id="11268" creationId="{00000000-0000-0000-0000-000000000000}"/>
          </ac:spMkLst>
        </pc:spChg>
      </pc:sldChg>
      <pc:sldChg chg="modSp">
        <pc:chgData name="Julie Ruiz" userId="2841e5ec-7e3a-4a08-b2cf-c5587073b4fc" providerId="ADAL" clId="{0D8792A5-144F-4351-B0E4-9592B818B730}" dt="2019-02-28T02:04:41.243" v="67" actId="20577"/>
        <pc:sldMkLst>
          <pc:docMk/>
          <pc:sldMk cId="2638123994" sldId="276"/>
        </pc:sldMkLst>
        <pc:spChg chg="mod">
          <ac:chgData name="Julie Ruiz" userId="2841e5ec-7e3a-4a08-b2cf-c5587073b4fc" providerId="ADAL" clId="{0D8792A5-144F-4351-B0E4-9592B818B730}" dt="2019-02-28T02:04:41.243" v="67" actId="20577"/>
          <ac:spMkLst>
            <pc:docMk/>
            <pc:sldMk cId="2638123994" sldId="276"/>
            <ac:spMk id="3" creationId="{ECCF7AAA-A3AC-4CF9-8781-09BBCD1F3D8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Picture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580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F0110-D290-47E7-8193-0E6851E5E358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004E2C-62BF-4328-A25C-4AF02692F8FE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0"/>
            <a:ext cx="2171700" cy="5897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762000"/>
            <a:ext cx="6362700" cy="58975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310278-6B3C-47BB-851A-27A52FC06CB9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589833"/>
          </a:xfrm>
        </p:spPr>
        <p:txBody>
          <a:bodyPr bIns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9771"/>
            <a:ext cx="7772400" cy="49693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95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6629400" cy="1143000"/>
          </a:xfrm>
        </p:spPr>
        <p:txBody>
          <a:bodyPr lIns="0" tIns="0" rIns="0" bIns="0" anchor="t" anchorCtr="0">
            <a:noAutofit/>
          </a:bodyPr>
          <a:lstStyle>
            <a:lvl1pPr>
              <a:defRPr sz="3200" baseline="0"/>
            </a:lvl1pPr>
          </a:lstStyle>
          <a:p>
            <a:r>
              <a:rPr lang="en-AU" dirty="0"/>
              <a:t>Click to edit Master title style</a:t>
            </a:r>
            <a:br>
              <a:rPr lang="en-AU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29400" cy="4525963"/>
          </a:xfrm>
        </p:spPr>
        <p:txBody>
          <a:bodyPr b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074994" cy="365125"/>
          </a:xfrm>
        </p:spPr>
        <p:txBody>
          <a:bodyPr bIns="0" anchor="t" anchorCtr="0"/>
          <a:lstStyle>
            <a:lvl1pPr>
              <a:defRPr sz="1000">
                <a:latin typeface="Arial"/>
              </a:defRPr>
            </a:lvl1pPr>
          </a:lstStyle>
          <a:p>
            <a:fld id="{414C9874-1BEB-1044-B84E-3B8811A04673}" type="datetimeFigureOut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32194" y="6356350"/>
            <a:ext cx="4487606" cy="365125"/>
          </a:xfrm>
        </p:spPr>
        <p:txBody>
          <a:bodyPr bIns="0" anchor="t" anchorCtr="0"/>
          <a:lstStyle>
            <a:lvl1pPr algn="l">
              <a:defRPr sz="10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19800" y="6356350"/>
            <a:ext cx="1066800" cy="365125"/>
          </a:xfrm>
        </p:spPr>
        <p:txBody>
          <a:bodyPr bIns="0" anchor="t" anchorCtr="0"/>
          <a:lstStyle>
            <a:lvl1pPr>
              <a:defRPr sz="1000">
                <a:latin typeface="Arial"/>
              </a:defRPr>
            </a:lvl1pPr>
          </a:lstStyle>
          <a:p>
            <a:pPr>
              <a:defRPr/>
            </a:pPr>
            <a:fld id="{11798B98-45DA-4E0B-87E3-66D96F74236B}" type="slidenum">
              <a:rPr lang="en-AU" smtClean="0"/>
              <a:pPr>
                <a:defRPr/>
              </a:pPr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6350001"/>
            <a:ext cx="66294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200" y="6350001"/>
            <a:ext cx="66294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048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29400" cy="1143000"/>
          </a:xfrm>
        </p:spPr>
        <p:txBody>
          <a:bodyPr bIns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3197123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93612" y="1600200"/>
            <a:ext cx="3292987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074994" cy="365125"/>
          </a:xfrm>
        </p:spPr>
        <p:txBody>
          <a:bodyPr bIns="0" anchor="t" anchorCtr="0"/>
          <a:lstStyle>
            <a:lvl1pPr>
              <a:defRPr sz="1000">
                <a:latin typeface="Arial"/>
              </a:defRPr>
            </a:lvl1pPr>
          </a:lstStyle>
          <a:p>
            <a:fld id="{414C9874-1BEB-1044-B84E-3B8811A04673}" type="datetimeFigureOut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32194" y="6356350"/>
            <a:ext cx="4487606" cy="365125"/>
          </a:xfrm>
        </p:spPr>
        <p:txBody>
          <a:bodyPr bIns="0" anchor="t" anchorCtr="0"/>
          <a:lstStyle>
            <a:lvl1pPr algn="l">
              <a:defRPr sz="10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19800" y="6356350"/>
            <a:ext cx="1066800" cy="365125"/>
          </a:xfrm>
        </p:spPr>
        <p:txBody>
          <a:bodyPr bIns="0" anchor="t" anchorCtr="0"/>
          <a:lstStyle>
            <a:lvl1pPr>
              <a:defRPr sz="1000">
                <a:latin typeface="Arial"/>
              </a:defRPr>
            </a:lvl1pPr>
          </a:lstStyle>
          <a:p>
            <a:pPr>
              <a:defRPr/>
            </a:pPr>
            <a:fld id="{11798B98-45DA-4E0B-87E3-66D96F74236B}" type="slidenum">
              <a:rPr lang="en-AU" smtClean="0"/>
              <a:pPr>
                <a:defRPr/>
              </a:pPr>
              <a:t>‹#›</a:t>
            </a:fld>
            <a:endParaRPr lang="en-AU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473199"/>
            <a:ext cx="66294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6350001"/>
            <a:ext cx="66294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7200" y="1473199"/>
            <a:ext cx="66294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200" y="6350001"/>
            <a:ext cx="66294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485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571" y="5160707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all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571" y="4195098"/>
            <a:ext cx="7846142" cy="663678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099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edit Slide 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98977"/>
            <a:ext cx="8229600" cy="1143000"/>
          </a:xfrm>
        </p:spPr>
        <p:txBody>
          <a:bodyPr/>
          <a:lstStyle>
            <a:lvl1pPr algn="ctr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83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RED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6967" y="2130425"/>
            <a:ext cx="4989871" cy="1024091"/>
          </a:xfrm>
        </p:spPr>
        <p:txBody>
          <a:bodyPr bIns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6967" y="3280287"/>
            <a:ext cx="4989871" cy="49693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830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RED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6629400" cy="1143000"/>
          </a:xfrm>
        </p:spPr>
        <p:txBody>
          <a:bodyPr lIns="0" tIns="0" rIns="0" bIns="0" anchor="t" anchorCtr="0">
            <a:noAutofit/>
          </a:bodyPr>
          <a:lstStyle>
            <a:lvl1pPr>
              <a:defRPr sz="3200" baseline="0"/>
            </a:lvl1pPr>
          </a:lstStyle>
          <a:p>
            <a:r>
              <a:rPr lang="en-AU" dirty="0"/>
              <a:t>Click to edit Master title style</a:t>
            </a:r>
            <a:br>
              <a:rPr lang="en-AU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29400" cy="4525963"/>
          </a:xfrm>
        </p:spPr>
        <p:txBody>
          <a:bodyPr b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074994" cy="365125"/>
          </a:xfrm>
        </p:spPr>
        <p:txBody>
          <a:bodyPr bIns="0" anchor="t" anchorCtr="0"/>
          <a:lstStyle>
            <a:lvl1pPr>
              <a:defRPr sz="1000">
                <a:latin typeface="Arial"/>
              </a:defRPr>
            </a:lvl1pPr>
          </a:lstStyle>
          <a:p>
            <a:fld id="{414C9874-1BEB-1044-B84E-3B8811A04673}" type="datetimeFigureOut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32194" y="6356350"/>
            <a:ext cx="4487606" cy="365125"/>
          </a:xfrm>
        </p:spPr>
        <p:txBody>
          <a:bodyPr bIns="0" anchor="t" anchorCtr="0"/>
          <a:lstStyle>
            <a:lvl1pPr algn="l">
              <a:defRPr sz="10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19800" y="6356350"/>
            <a:ext cx="1066800" cy="365125"/>
          </a:xfrm>
        </p:spPr>
        <p:txBody>
          <a:bodyPr bIns="0" anchor="t" anchorCtr="0"/>
          <a:lstStyle>
            <a:lvl1pPr>
              <a:defRPr sz="1000">
                <a:latin typeface="Arial"/>
              </a:defRPr>
            </a:lvl1pPr>
          </a:lstStyle>
          <a:p>
            <a:pPr>
              <a:defRPr/>
            </a:pPr>
            <a:fld id="{11798B98-45DA-4E0B-87E3-66D96F74236B}" type="slidenum">
              <a:rPr lang="en-AU" smtClean="0"/>
              <a:pPr>
                <a:defRPr/>
              </a:pPr>
              <a:t>‹#›</a:t>
            </a:fld>
            <a:endParaRPr lang="en-AU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1473199"/>
            <a:ext cx="66294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57200" y="6350001"/>
            <a:ext cx="66294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1473199"/>
            <a:ext cx="66294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200" y="6350001"/>
            <a:ext cx="66294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296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RED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29400" cy="1143000"/>
          </a:xfrm>
        </p:spPr>
        <p:txBody>
          <a:bodyPr bIns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3197123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93612" y="1600200"/>
            <a:ext cx="3292987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074994" cy="365125"/>
          </a:xfrm>
        </p:spPr>
        <p:txBody>
          <a:bodyPr bIns="0" anchor="t" anchorCtr="0"/>
          <a:lstStyle>
            <a:lvl1pPr>
              <a:defRPr sz="1000">
                <a:latin typeface="Arial"/>
              </a:defRPr>
            </a:lvl1pPr>
          </a:lstStyle>
          <a:p>
            <a:fld id="{414C9874-1BEB-1044-B84E-3B8811A04673}" type="datetimeFigureOut">
              <a:rPr lang="en-US" smtClean="0"/>
              <a:pPr/>
              <a:t>2/28/2019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32194" y="6356350"/>
            <a:ext cx="4487606" cy="365125"/>
          </a:xfrm>
        </p:spPr>
        <p:txBody>
          <a:bodyPr bIns="0" anchor="t" anchorCtr="0"/>
          <a:lstStyle>
            <a:lvl1pPr algn="l">
              <a:defRPr sz="10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19800" y="6356350"/>
            <a:ext cx="1066800" cy="365125"/>
          </a:xfrm>
        </p:spPr>
        <p:txBody>
          <a:bodyPr bIns="0" anchor="t" anchorCtr="0"/>
          <a:lstStyle>
            <a:lvl1pPr>
              <a:defRPr sz="1000">
                <a:latin typeface="Arial"/>
              </a:defRPr>
            </a:lvl1pPr>
          </a:lstStyle>
          <a:p>
            <a:pPr>
              <a:defRPr/>
            </a:pPr>
            <a:fld id="{11798B98-45DA-4E0B-87E3-66D96F74236B}" type="slidenum">
              <a:rPr lang="en-AU" smtClean="0"/>
              <a:pPr>
                <a:defRPr/>
              </a:pPr>
              <a:t>‹#›</a:t>
            </a:fld>
            <a:endParaRPr lang="en-AU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473199"/>
            <a:ext cx="66294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6350001"/>
            <a:ext cx="66294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7200" y="1473199"/>
            <a:ext cx="66294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200" y="6350001"/>
            <a:ext cx="66294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930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97D5CB-419B-4BC0-A9FB-A8E04DBD84A6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1CFAF-4478-44F5-BCC0-48123BF1601A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336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1967F-1EB4-4C1B-8941-581EA1D46FC3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809482-D29A-4BF4-91F2-1BB278D94679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036898-BA6B-4046-9199-745F0002A8F7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BF7D9F-8358-4193-90BC-DAE180E1BFD2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FDA5EC-8FCC-4D75-8196-E49B94DDC40C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77BA8E-0823-4FAA-877D-AED899D84083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0"/>
            <a:ext cx="571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133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11798B98-45DA-4E0B-87E3-66D96F74236B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CC3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CC33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CC33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CC33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CC33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CC33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CC33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CC33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CC33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</p:spPr>
        <p:txBody>
          <a:bodyPr vert="horz" lIns="91440" tIns="45720" rIns="9144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C9874-1BEB-1044-B84E-3B8811A04673}" type="datetimeFigureOut">
              <a:rPr lang="en-US" smtClean="0"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1798B98-45DA-4E0B-87E3-66D96F74236B}" type="slidenum">
              <a:rPr lang="en-AU" smtClean="0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4447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C80B23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C80B23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2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2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bg2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w3schools.com/python/python_datetime.asp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611188" y="1700213"/>
            <a:ext cx="7772400" cy="1470025"/>
          </a:xfrm>
        </p:spPr>
        <p:txBody>
          <a:bodyPr/>
          <a:lstStyle/>
          <a:p>
            <a:pPr eaLnBrk="1" hangingPunct="1"/>
            <a:r>
              <a:rPr lang="en-AU"/>
              <a:t>Program Design</a:t>
            </a: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1403350" y="3716338"/>
            <a:ext cx="6400800" cy="1152525"/>
          </a:xfrm>
        </p:spPr>
        <p:txBody>
          <a:bodyPr/>
          <a:lstStyle/>
          <a:p>
            <a:pPr eaLnBrk="1" hangingPunct="1"/>
            <a:r>
              <a:rPr lang="en-AU" dirty="0"/>
              <a:t>DATA  FILES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D7B2A-5262-4A89-8EE6-01C993A2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629400" cy="706090"/>
          </a:xfrm>
        </p:spPr>
        <p:txBody>
          <a:bodyPr/>
          <a:lstStyle/>
          <a:p>
            <a:r>
              <a:rPr lang="en-US" dirty="0"/>
              <a:t>Writing Lines to a text file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444E7-6AEC-46C8-84E2-5071F75DA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328" y="836712"/>
            <a:ext cx="6799568" cy="45466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53BEE2-0B27-4F25-8594-FAA835A8ADDA}"/>
              </a:ext>
            </a:extLst>
          </p:cNvPr>
          <p:cNvSpPr/>
          <p:nvPr/>
        </p:nvSpPr>
        <p:spPr>
          <a:xfrm>
            <a:off x="457200" y="5503783"/>
            <a:ext cx="66294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3080" indent="-342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400" b="1" spc="-1" dirty="0">
                <a:solidFill>
                  <a:srgbClr val="000000"/>
                </a:solidFill>
                <a:latin typeface="Arial"/>
                <a:ea typeface="DejaVu Sans"/>
              </a:rPr>
              <a:t>Note: You can combine the write() as one line</a:t>
            </a:r>
          </a:p>
          <a:p>
            <a:pPr marL="343080" indent="-342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1" spc="-1" dirty="0" err="1">
                <a:solidFill>
                  <a:srgbClr val="000000"/>
                </a:solidFill>
                <a:latin typeface="Arial"/>
                <a:ea typeface="DejaVu Sans"/>
              </a:rPr>
              <a:t>output_file.write</a:t>
            </a:r>
            <a:r>
              <a:rPr lang="en-US" sz="2400" b="1" spc="-1" dirty="0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en-US" sz="2400" b="1" spc="-1" dirty="0" err="1">
                <a:solidFill>
                  <a:srgbClr val="000000"/>
                </a:solidFill>
                <a:latin typeface="Arial"/>
                <a:ea typeface="DejaVu Sans"/>
              </a:rPr>
              <a:t>new_name</a:t>
            </a:r>
            <a:r>
              <a:rPr lang="en-US" sz="2400" b="1" spc="-1" dirty="0">
                <a:solidFill>
                  <a:srgbClr val="000000"/>
                </a:solidFill>
                <a:latin typeface="Arial"/>
                <a:ea typeface="DejaVu Sans"/>
              </a:rPr>
              <a:t> + "\n")</a:t>
            </a:r>
            <a:endParaRPr lang="en-AU" sz="2400" b="1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61436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29400" cy="706090"/>
          </a:xfrm>
        </p:spPr>
        <p:txBody>
          <a:bodyPr/>
          <a:lstStyle/>
          <a:p>
            <a:r>
              <a:rPr lang="en-AU" dirty="0"/>
              <a:t>Using Import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152"/>
            <a:ext cx="6629400" cy="5668191"/>
          </a:xfrm>
        </p:spPr>
        <p:txBody>
          <a:bodyPr/>
          <a:lstStyle/>
          <a:p>
            <a:r>
              <a:rPr lang="en-AU" dirty="0"/>
              <a:t>Import used to access other useful functions in Python</a:t>
            </a:r>
          </a:p>
          <a:p>
            <a:r>
              <a:rPr lang="en-AU" dirty="0"/>
              <a:t>Use the import keyword:</a:t>
            </a:r>
          </a:p>
          <a:p>
            <a:pPr marL="0" indent="0">
              <a:buNone/>
            </a:pPr>
            <a:r>
              <a:rPr lang="en-AU" dirty="0"/>
              <a:t>	import &lt;module name&gt;</a:t>
            </a:r>
          </a:p>
          <a:p>
            <a:pPr marL="0" indent="0">
              <a:buNone/>
            </a:pPr>
            <a:r>
              <a:rPr lang="en-AU" dirty="0"/>
              <a:t>Examples: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Or use the following to avoid the dot notation: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50" y="3031134"/>
            <a:ext cx="4124325" cy="120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62" y="4725144"/>
            <a:ext cx="38481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15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29400" cy="634082"/>
          </a:xfrm>
        </p:spPr>
        <p:txBody>
          <a:bodyPr/>
          <a:lstStyle/>
          <a:p>
            <a:r>
              <a:rPr lang="en-AU" dirty="0"/>
              <a:t>Using Import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6629400" cy="5217443"/>
          </a:xfrm>
        </p:spPr>
        <p:txBody>
          <a:bodyPr/>
          <a:lstStyle/>
          <a:p>
            <a:r>
              <a:rPr lang="en-AU" dirty="0"/>
              <a:t>Another example - Get the current date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 err="1"/>
              <a:t>strftime</a:t>
            </a:r>
            <a:r>
              <a:rPr lang="en-AU" dirty="0"/>
              <a:t>() is used to format the date string (e.g. %A returns the full month)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Formatting of date</a:t>
            </a:r>
          </a:p>
          <a:p>
            <a:r>
              <a:rPr lang="en-AU" sz="1600" dirty="0">
                <a:hlinkClick r:id="rId2"/>
              </a:rPr>
              <a:t>https://www.w3schools.com/python/python_datetime.asp</a:t>
            </a:r>
            <a:r>
              <a:rPr lang="en-AU" sz="1600" dirty="0"/>
              <a:t>  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3" y="1542802"/>
            <a:ext cx="6148141" cy="18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87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5435600" cy="457200"/>
          </a:xfrm>
        </p:spPr>
        <p:txBody>
          <a:bodyPr/>
          <a:lstStyle/>
          <a:p>
            <a:pPr eaLnBrk="1" hangingPunct="1"/>
            <a:r>
              <a:rPr lang="en-AU" dirty="0"/>
              <a:t>Files Overview</a:t>
            </a:r>
          </a:p>
        </p:txBody>
      </p:sp>
      <p:sp>
        <p:nvSpPr>
          <p:cNvPr id="5123" name="TextBox 5"/>
          <p:cNvSpPr txBox="1">
            <a:spLocks noChangeArrowheads="1"/>
          </p:cNvSpPr>
          <p:nvPr/>
        </p:nvSpPr>
        <p:spPr bwMode="auto">
          <a:xfrm>
            <a:off x="8135938" y="6599238"/>
            <a:ext cx="1008062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AU" sz="1000" dirty="0">
                <a:solidFill>
                  <a:srgbClr val="000000"/>
                </a:solidFill>
              </a:rPr>
              <a:t>Slide 3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0" y="836712"/>
            <a:ext cx="7740352" cy="547260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lnSpc>
                <a:spcPct val="90000"/>
              </a:lnSpc>
            </a:pPr>
            <a:r>
              <a:rPr lang="en-US" kern="0" dirty="0">
                <a:solidFill>
                  <a:srgbClr val="000000"/>
                </a:solidFill>
                <a:cs typeface="Arial" charset="0"/>
              </a:rPr>
              <a:t>Data can be stored and retrieved using files</a:t>
            </a:r>
          </a:p>
          <a:p>
            <a:pPr lvl="0"/>
            <a:r>
              <a:rPr lang="en-US" kern="0" dirty="0">
                <a:solidFill>
                  <a:srgbClr val="000000"/>
                </a:solidFill>
              </a:rPr>
              <a:t>A user enters data and the program stores the data to disk in a file</a:t>
            </a:r>
          </a:p>
          <a:p>
            <a:pPr lvl="1"/>
            <a:r>
              <a:rPr lang="en-US" sz="2800" i="1" kern="0" dirty="0">
                <a:solidFill>
                  <a:srgbClr val="000000"/>
                </a:solidFill>
              </a:rPr>
              <a:t>writing </a:t>
            </a:r>
            <a:r>
              <a:rPr lang="en-US" sz="2800" kern="0" dirty="0">
                <a:solidFill>
                  <a:srgbClr val="000000"/>
                </a:solidFill>
              </a:rPr>
              <a:t>or </a:t>
            </a:r>
            <a:r>
              <a:rPr lang="en-US" sz="2800" i="1" kern="0" dirty="0">
                <a:solidFill>
                  <a:srgbClr val="000000"/>
                </a:solidFill>
              </a:rPr>
              <a:t>output</a:t>
            </a:r>
          </a:p>
          <a:p>
            <a:pPr lvl="0"/>
            <a:r>
              <a:rPr lang="en-US" kern="0" dirty="0">
                <a:solidFill>
                  <a:srgbClr val="000000"/>
                </a:solidFill>
              </a:rPr>
              <a:t>A program retrieves the data from the file</a:t>
            </a:r>
          </a:p>
          <a:p>
            <a:pPr lvl="1"/>
            <a:r>
              <a:rPr lang="en-US" sz="2800" i="1" kern="0" dirty="0">
                <a:solidFill>
                  <a:srgbClr val="000000"/>
                </a:solidFill>
              </a:rPr>
              <a:t>reading </a:t>
            </a:r>
            <a:r>
              <a:rPr lang="en-US" sz="2800" kern="0" dirty="0">
                <a:solidFill>
                  <a:srgbClr val="000000"/>
                </a:solidFill>
              </a:rPr>
              <a:t>or </a:t>
            </a:r>
            <a:r>
              <a:rPr lang="en-US" sz="2800" i="1" kern="0" dirty="0">
                <a:solidFill>
                  <a:srgbClr val="000000"/>
                </a:solidFill>
              </a:rPr>
              <a:t>input</a:t>
            </a:r>
          </a:p>
          <a:p>
            <a:pPr marL="457200" lvl="1" indent="0">
              <a:lnSpc>
                <a:spcPct val="80000"/>
              </a:lnSpc>
              <a:buFontTx/>
              <a:buNone/>
              <a:defRPr/>
            </a:pPr>
            <a:endParaRPr lang="en-US" dirty="0">
              <a:cs typeface="+mn-cs"/>
            </a:endParaRPr>
          </a:p>
        </p:txBody>
      </p:sp>
      <p:pic>
        <p:nvPicPr>
          <p:cNvPr id="5" name="Picture 5" descr="Fig11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90"/>
          <a:stretch>
            <a:fillRect/>
          </a:stretch>
        </p:blipFill>
        <p:spPr bwMode="auto">
          <a:xfrm>
            <a:off x="395536" y="4221088"/>
            <a:ext cx="6172200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5364163" cy="457200"/>
          </a:xfrm>
        </p:spPr>
        <p:txBody>
          <a:bodyPr/>
          <a:lstStyle/>
          <a:p>
            <a:pPr eaLnBrk="1" hangingPunct="1"/>
            <a:r>
              <a:rPr lang="en-AU" dirty="0"/>
              <a:t>Files  -  Simple File I/O</a:t>
            </a:r>
          </a:p>
        </p:txBody>
      </p:sp>
      <p:sp>
        <p:nvSpPr>
          <p:cNvPr id="6147" name="TextBox 5"/>
          <p:cNvSpPr txBox="1">
            <a:spLocks noChangeArrowheads="1"/>
          </p:cNvSpPr>
          <p:nvPr/>
        </p:nvSpPr>
        <p:spPr bwMode="auto">
          <a:xfrm>
            <a:off x="8135938" y="6599238"/>
            <a:ext cx="1008062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AU" sz="1000" dirty="0">
                <a:solidFill>
                  <a:srgbClr val="000000"/>
                </a:solidFill>
              </a:rPr>
              <a:t>Slide 4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436" y="1052736"/>
            <a:ext cx="7514891" cy="5256584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343080" indent="-34200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1" spc="-1" dirty="0">
                <a:solidFill>
                  <a:srgbClr val="000000"/>
                </a:solidFill>
                <a:ea typeface="DejaVu Sans"/>
              </a:rPr>
              <a:t>Use text-based files</a:t>
            </a:r>
          </a:p>
          <a:p>
            <a:pPr marL="343080" indent="-34200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1" spc="-1" dirty="0">
                <a:solidFill>
                  <a:srgbClr val="000000"/>
                </a:solidFill>
                <a:ea typeface="DejaVu Sans"/>
              </a:rPr>
              <a:t>The commands to open a file</a:t>
            </a:r>
            <a:endParaRPr lang="en-AU" spc="-1" dirty="0"/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AU" sz="2800" spc="-1" dirty="0">
                <a:solidFill>
                  <a:srgbClr val="000000"/>
                </a:solidFill>
                <a:ea typeface="DejaVu Sans"/>
              </a:rPr>
              <a:t>For reading or for writing</a:t>
            </a:r>
            <a:endParaRPr lang="en-AU" sz="2800" spc="-1" dirty="0"/>
          </a:p>
          <a:p>
            <a:pPr marL="343080" indent="-342000"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lang="en-AU" b="1" spc="-1" dirty="0">
                <a:solidFill>
                  <a:srgbClr val="000000"/>
                </a:solidFill>
                <a:ea typeface="DejaVu Sans"/>
              </a:rPr>
              <a:t>The commands to close a file</a:t>
            </a:r>
            <a:endParaRPr lang="en-AU" spc="-1" dirty="0"/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AU" sz="2800" spc="-1" dirty="0">
                <a:solidFill>
                  <a:srgbClr val="000000"/>
                </a:solidFill>
                <a:ea typeface="DejaVu Sans"/>
              </a:rPr>
              <a:t>Once you are finished with it</a:t>
            </a:r>
            <a:endParaRPr lang="en-AU" sz="2800" spc="-1" dirty="0"/>
          </a:p>
          <a:p>
            <a:pPr marL="343080" indent="-342000"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lang="en-AU" b="1" spc="-1" dirty="0">
                <a:solidFill>
                  <a:srgbClr val="000000"/>
                </a:solidFill>
                <a:ea typeface="DejaVu Sans"/>
              </a:rPr>
              <a:t>The commands to read lines of text from a file</a:t>
            </a:r>
            <a:endParaRPr lang="en-AU" spc="-1" dirty="0"/>
          </a:p>
          <a:p>
            <a:pPr marL="343080" indent="-342000"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lang="en-AU" b="1" spc="-1" dirty="0">
                <a:solidFill>
                  <a:srgbClr val="000000"/>
                </a:solidFill>
                <a:ea typeface="DejaVu Sans"/>
              </a:rPr>
              <a:t>The commands to write lines of text to a file</a:t>
            </a:r>
            <a:endParaRPr lang="en-AU" spc="-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35496" y="260648"/>
            <a:ext cx="5292725" cy="457200"/>
          </a:xfrm>
        </p:spPr>
        <p:txBody>
          <a:bodyPr/>
          <a:lstStyle/>
          <a:p>
            <a:pPr eaLnBrk="1" hangingPunct="1"/>
            <a:r>
              <a:rPr lang="en-AU" dirty="0"/>
              <a:t>Files  -  Simple File I/O</a:t>
            </a:r>
          </a:p>
        </p:txBody>
      </p:sp>
      <p:sp>
        <p:nvSpPr>
          <p:cNvPr id="7171" name="TextBox 4"/>
          <p:cNvSpPr txBox="1">
            <a:spLocks noChangeArrowheads="1"/>
          </p:cNvSpPr>
          <p:nvPr/>
        </p:nvSpPr>
        <p:spPr bwMode="auto">
          <a:xfrm>
            <a:off x="8028384" y="6475413"/>
            <a:ext cx="1008062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AU" sz="1000" dirty="0">
                <a:solidFill>
                  <a:srgbClr val="000000"/>
                </a:solidFill>
              </a:rPr>
              <a:t>Slide 5</a:t>
            </a: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27235" y="1340768"/>
            <a:ext cx="7425085" cy="5114454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343080" indent="-34200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1" spc="-1" dirty="0">
                <a:solidFill>
                  <a:srgbClr val="000000"/>
                </a:solidFill>
                <a:ea typeface="DejaVu Sans"/>
              </a:rPr>
              <a:t>You name a file and open it</a:t>
            </a:r>
            <a:endParaRPr lang="en-AU" spc="-1" dirty="0"/>
          </a:p>
          <a:p>
            <a:pPr marL="343080" indent="-34200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1" spc="-1" dirty="0">
                <a:solidFill>
                  <a:srgbClr val="000000"/>
                </a:solidFill>
                <a:ea typeface="DejaVu Sans"/>
              </a:rPr>
              <a:t>The opened file is associated with a </a:t>
            </a:r>
            <a:r>
              <a:rPr lang="en-AU" b="1" i="1" spc="-1" dirty="0">
                <a:solidFill>
                  <a:srgbClr val="000000"/>
                </a:solidFill>
                <a:ea typeface="DejaVu Sans"/>
              </a:rPr>
              <a:t>file variable</a:t>
            </a:r>
            <a:endParaRPr lang="en-AU" spc="-1" dirty="0"/>
          </a:p>
          <a:p>
            <a:pPr marL="343080" indent="-34200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1" spc="-1" dirty="0">
                <a:solidFill>
                  <a:srgbClr val="000000"/>
                </a:solidFill>
                <a:ea typeface="DejaVu Sans"/>
              </a:rPr>
              <a:t>This records:</a:t>
            </a:r>
            <a:endParaRPr lang="en-AU" spc="-1" dirty="0"/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AU" sz="2800" spc="-1" dirty="0">
                <a:solidFill>
                  <a:srgbClr val="000000"/>
                </a:solidFill>
                <a:ea typeface="DejaVu Sans"/>
              </a:rPr>
              <a:t>How you opened the file</a:t>
            </a:r>
            <a:endParaRPr lang="en-AU" sz="2800" spc="-1" dirty="0"/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AU" sz="2800" spc="-1" dirty="0">
                <a:solidFill>
                  <a:srgbClr val="000000"/>
                </a:solidFill>
                <a:ea typeface="DejaVu Sans"/>
              </a:rPr>
              <a:t>e.g. opened for writing: stop others from also opening the file for writing</a:t>
            </a:r>
            <a:endParaRPr lang="en-AU" sz="2800" spc="-1" dirty="0"/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AU" sz="2800" spc="-1" dirty="0">
                <a:solidFill>
                  <a:srgbClr val="000000"/>
                </a:solidFill>
                <a:ea typeface="DejaVu Sans"/>
              </a:rPr>
              <a:t>Where you are up to with reading the file</a:t>
            </a:r>
            <a:endParaRPr lang="en-AU" sz="2800" spc="-1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5076825" cy="457200"/>
          </a:xfrm>
        </p:spPr>
        <p:txBody>
          <a:bodyPr/>
          <a:lstStyle/>
          <a:p>
            <a:pPr eaLnBrk="1" hangingPunct="1"/>
            <a:r>
              <a:rPr lang="en-AU" dirty="0"/>
              <a:t>The open() function</a:t>
            </a:r>
          </a:p>
        </p:txBody>
      </p:sp>
      <p:sp>
        <p:nvSpPr>
          <p:cNvPr id="10243" name="TextBox 5"/>
          <p:cNvSpPr txBox="1">
            <a:spLocks noChangeArrowheads="1"/>
          </p:cNvSpPr>
          <p:nvPr/>
        </p:nvSpPr>
        <p:spPr bwMode="auto">
          <a:xfrm>
            <a:off x="8028384" y="6475413"/>
            <a:ext cx="9362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AU" sz="1000" dirty="0">
                <a:solidFill>
                  <a:srgbClr val="000000"/>
                </a:solidFill>
              </a:rPr>
              <a:t>Slide 8</a:t>
            </a:r>
          </a:p>
        </p:txBody>
      </p:sp>
      <p:sp>
        <p:nvSpPr>
          <p:cNvPr id="10244" name="Rectangle 3"/>
          <p:cNvSpPr txBox="1">
            <a:spLocks noChangeArrowheads="1"/>
          </p:cNvSpPr>
          <p:nvPr/>
        </p:nvSpPr>
        <p:spPr bwMode="auto">
          <a:xfrm>
            <a:off x="457200" y="1584325"/>
            <a:ext cx="8305800" cy="471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sz="2400"/>
          </a:p>
        </p:txBody>
      </p:sp>
      <p:sp>
        <p:nvSpPr>
          <p:cNvPr id="10245" name="Rectangle 3"/>
          <p:cNvSpPr txBox="1">
            <a:spLocks noChangeArrowheads="1"/>
          </p:cNvSpPr>
          <p:nvPr/>
        </p:nvSpPr>
        <p:spPr bwMode="auto">
          <a:xfrm>
            <a:off x="-7465" y="919004"/>
            <a:ext cx="7441795" cy="555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AU" sz="2800" spc="-1" dirty="0">
                <a:solidFill>
                  <a:srgbClr val="000000"/>
                </a:solidFill>
                <a:latin typeface="Arial"/>
                <a:ea typeface="DejaVu Sans"/>
              </a:rPr>
              <a:t>To open an existing file data.txt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AU" sz="2800" spc="-1" dirty="0" err="1">
                <a:solidFill>
                  <a:srgbClr val="000000"/>
                </a:solidFill>
                <a:latin typeface="Arial"/>
                <a:ea typeface="DejaVu Sans"/>
              </a:rPr>
              <a:t>input_file</a:t>
            </a:r>
            <a:r>
              <a:rPr lang="en-AU" sz="2800" spc="-1" dirty="0">
                <a:solidFill>
                  <a:srgbClr val="000000"/>
                </a:solidFill>
                <a:latin typeface="Arial"/>
                <a:ea typeface="DejaVu Sans"/>
              </a:rPr>
              <a:t> = open("data.txt", "r")</a:t>
            </a:r>
            <a:endParaRPr lang="en-AU" sz="2800" spc="-1" dirty="0">
              <a:latin typeface="Arial"/>
            </a:endParaRPr>
          </a:p>
          <a:p>
            <a:pPr marL="2376720" lvl="5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</a:pPr>
            <a:r>
              <a:rPr lang="en-AU" sz="2800" b="1" spc="-1" dirty="0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endParaRPr lang="en-AU" sz="2800" b="1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AU" sz="2800" spc="-1" dirty="0">
                <a:solidFill>
                  <a:srgbClr val="000000"/>
                </a:solidFill>
                <a:latin typeface="Arial"/>
                <a:ea typeface="DejaVu Sans"/>
              </a:rPr>
              <a:t>filename = input("Enter name of input file: ")</a:t>
            </a:r>
            <a:endParaRPr lang="en-AU" sz="2800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AU" sz="2800" spc="-1" dirty="0" err="1">
                <a:solidFill>
                  <a:srgbClr val="000000"/>
                </a:solidFill>
                <a:latin typeface="Arial"/>
                <a:ea typeface="DejaVu Sans"/>
              </a:rPr>
              <a:t>input_file</a:t>
            </a:r>
            <a:r>
              <a:rPr lang="en-AU" sz="2800" spc="-1" dirty="0">
                <a:solidFill>
                  <a:srgbClr val="000000"/>
                </a:solidFill>
                <a:latin typeface="Arial"/>
                <a:ea typeface="DejaVu Sans"/>
              </a:rPr>
              <a:t> = open(filename, "r")</a:t>
            </a:r>
            <a:endParaRPr lang="en-AU" sz="2800" spc="-1" dirty="0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spc="-1" dirty="0">
                <a:solidFill>
                  <a:srgbClr val="000000"/>
                </a:solidFill>
                <a:latin typeface="Arial"/>
                <a:ea typeface="DejaVu Sans"/>
              </a:rPr>
              <a:t>filename is a String: the name of the file</a:t>
            </a:r>
            <a:endParaRPr lang="en-AU" sz="2800" spc="-1" dirty="0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spc="-1" dirty="0" err="1">
                <a:solidFill>
                  <a:srgbClr val="000000"/>
                </a:solidFill>
                <a:latin typeface="Arial"/>
                <a:ea typeface="DejaVu Sans"/>
              </a:rPr>
              <a:t>input_file</a:t>
            </a:r>
            <a:r>
              <a:rPr lang="en-AU" sz="2800" spc="-1" dirty="0">
                <a:solidFill>
                  <a:srgbClr val="000000"/>
                </a:solidFill>
                <a:latin typeface="Arial"/>
                <a:ea typeface="DejaVu Sans"/>
              </a:rPr>
              <a:t> is the file variable, storing “how” you are using the file</a:t>
            </a:r>
            <a:endParaRPr lang="en-AU" sz="2800" spc="-1" dirty="0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spc="-1" dirty="0">
                <a:solidFill>
                  <a:srgbClr val="000000"/>
                </a:solidFill>
                <a:latin typeface="Arial"/>
                <a:ea typeface="DejaVu Sans"/>
              </a:rPr>
              <a:t>“r” to read from a file, “w” to create/overwrite &amp; write to a file, “a” to append to a file</a:t>
            </a:r>
            <a:endParaRPr lang="en-AU" sz="2000" dirty="0">
              <a:solidFill>
                <a:srgbClr val="000000"/>
              </a:solidFill>
              <a:latin typeface="Consolas" pitchFamily="49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7022" y="260648"/>
            <a:ext cx="5076056" cy="457200"/>
          </a:xfrm>
        </p:spPr>
        <p:txBody>
          <a:bodyPr/>
          <a:lstStyle/>
          <a:p>
            <a:pPr eaLnBrk="1" hangingPunct="1"/>
            <a:r>
              <a:rPr lang="en-AU" dirty="0"/>
              <a:t>The close() function</a:t>
            </a:r>
          </a:p>
        </p:txBody>
      </p:sp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8028384" y="6475413"/>
            <a:ext cx="1008062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AU" sz="1000" dirty="0">
                <a:solidFill>
                  <a:srgbClr val="000000"/>
                </a:solidFill>
              </a:rPr>
              <a:t>Slide 9</a:t>
            </a:r>
          </a:p>
        </p:txBody>
      </p:sp>
      <p:sp>
        <p:nvSpPr>
          <p:cNvPr id="11268" name="Rectangle 3"/>
          <p:cNvSpPr txBox="1">
            <a:spLocks noChangeArrowheads="1"/>
          </p:cNvSpPr>
          <p:nvPr/>
        </p:nvSpPr>
        <p:spPr bwMode="auto">
          <a:xfrm>
            <a:off x="10801" y="1196752"/>
            <a:ext cx="7513527" cy="489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AU" sz="2800" b="1" spc="-1" dirty="0" err="1">
                <a:solidFill>
                  <a:srgbClr val="000000"/>
                </a:solidFill>
                <a:latin typeface="Arial"/>
                <a:ea typeface="DejaVu Sans"/>
              </a:rPr>
              <a:t>Input_file.close</a:t>
            </a:r>
            <a:r>
              <a:rPr lang="en-AU" sz="2800" b="1" spc="-1" dirty="0">
                <a:solidFill>
                  <a:srgbClr val="000000"/>
                </a:solidFill>
                <a:latin typeface="Arial"/>
                <a:ea typeface="DejaVu Sans"/>
              </a:rPr>
              <a:t>()</a:t>
            </a:r>
            <a:endParaRPr lang="en-AU" sz="2800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</a:pPr>
            <a:endParaRPr lang="en-AU" sz="2800" spc="-1" dirty="0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1" spc="-1" dirty="0">
                <a:solidFill>
                  <a:srgbClr val="000000"/>
                </a:solidFill>
                <a:latin typeface="Arial"/>
                <a:ea typeface="DejaVu Sans"/>
              </a:rPr>
              <a:t>To close a file, perform the close() function on the file variable of an opened file</a:t>
            </a:r>
            <a:endParaRPr lang="en-AU" sz="2800" spc="-1" dirty="0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1" spc="-1" dirty="0">
                <a:solidFill>
                  <a:srgbClr val="000000"/>
                </a:solidFill>
                <a:latin typeface="Arial"/>
                <a:ea typeface="DejaVu Sans"/>
              </a:rPr>
              <a:t>This relinquishes your use of the file</a:t>
            </a:r>
            <a:endParaRPr lang="en-AU" sz="2800" spc="-1" dirty="0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AU" sz="2800" b="1" spc="-1" dirty="0">
                <a:solidFill>
                  <a:srgbClr val="000000"/>
                </a:solidFill>
                <a:latin typeface="Arial"/>
                <a:ea typeface="DejaVu Sans"/>
              </a:rPr>
              <a:t>And lets others access the file</a:t>
            </a:r>
            <a:endParaRPr lang="en-AU" sz="2800" spc="-1" dirty="0">
              <a:latin typeface="Arial"/>
            </a:endParaRPr>
          </a:p>
          <a:p>
            <a:pPr lvl="1">
              <a:spcBef>
                <a:spcPct val="20000"/>
              </a:spcBef>
            </a:pPr>
            <a:endParaRPr lang="en-US" sz="2400" kern="0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F7C15-F8BB-4F30-A6E0-902FB29A1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629400" cy="778098"/>
          </a:xfrm>
        </p:spPr>
        <p:txBody>
          <a:bodyPr/>
          <a:lstStyle/>
          <a:p>
            <a:r>
              <a:rPr lang="en-US" dirty="0"/>
              <a:t>Reading Lines from the file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F7AAA-A3AC-4CF9-8781-09BBCD1F3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984" y="1166018"/>
            <a:ext cx="7067128" cy="4525963"/>
          </a:xfrm>
        </p:spPr>
        <p:txBody>
          <a:bodyPr/>
          <a:lstStyle/>
          <a:p>
            <a:pPr marL="343080" indent="-342000">
              <a:spcBef>
                <a:spcPts val="561"/>
              </a:spcBef>
              <a:buClr>
                <a:srgbClr val="000000"/>
              </a:buClr>
            </a:pPr>
            <a:r>
              <a:rPr lang="en-AU" sz="2800" b="1" spc="-1" dirty="0">
                <a:solidFill>
                  <a:srgbClr val="000000"/>
                </a:solidFill>
                <a:ea typeface="DejaVu Sans"/>
              </a:rPr>
              <a:t>Once you have a file variable of a file open for reading, use a loop to read each line from the file:</a:t>
            </a:r>
            <a:endParaRPr lang="en-AU" sz="2800" spc="-1" dirty="0"/>
          </a:p>
          <a:p>
            <a:pPr marL="540720" lvl="1" indent="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None/>
            </a:pPr>
            <a:endParaRPr lang="en-AU" sz="2800" spc="-1" dirty="0"/>
          </a:p>
          <a:p>
            <a:pPr marL="540720" lvl="1" indent="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None/>
            </a:pPr>
            <a:r>
              <a:rPr lang="en-AU" sz="2800" b="1" spc="-1" dirty="0">
                <a:solidFill>
                  <a:srgbClr val="000000"/>
                </a:solidFill>
                <a:ea typeface="DejaVu Sans"/>
              </a:rPr>
              <a:t>for line in </a:t>
            </a:r>
            <a:r>
              <a:rPr lang="en-AU" sz="2800" b="1" spc="-1" dirty="0" err="1">
                <a:solidFill>
                  <a:srgbClr val="000000"/>
                </a:solidFill>
                <a:ea typeface="DejaVu Sans"/>
              </a:rPr>
              <a:t>input_file</a:t>
            </a:r>
            <a:r>
              <a:rPr lang="en-AU" sz="2800" b="1" spc="-1" dirty="0">
                <a:solidFill>
                  <a:srgbClr val="000000"/>
                </a:solidFill>
                <a:ea typeface="DejaVu Sans"/>
              </a:rPr>
              <a:t>:</a:t>
            </a:r>
            <a:endParaRPr lang="en-AU" sz="2800" spc="-1" dirty="0">
              <a:solidFill>
                <a:srgbClr val="C80B23"/>
              </a:solidFill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AU" sz="2800" b="1" spc="-1" dirty="0">
                <a:solidFill>
                  <a:srgbClr val="000000"/>
                </a:solidFill>
                <a:ea typeface="DejaVu Sans"/>
              </a:rPr>
              <a:t>&lt;block of code to process the line&gt;</a:t>
            </a:r>
            <a:endParaRPr lang="en-AU" sz="2800" spc="-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123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C60B-31D7-436C-A93A-72B68AD77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contents of a text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993E9-FF32-47E5-ACB1-89564B617F51}"/>
              </a:ext>
            </a:extLst>
          </p:cNvPr>
          <p:cNvSpPr/>
          <p:nvPr/>
        </p:nvSpPr>
        <p:spPr>
          <a:xfrm>
            <a:off x="457200" y="4380646"/>
            <a:ext cx="66294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3080" indent="-342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400" b="1" spc="-1" dirty="0">
                <a:solidFill>
                  <a:srgbClr val="000000"/>
                </a:solidFill>
                <a:latin typeface="Arial"/>
                <a:ea typeface="DejaVu Sans"/>
              </a:rPr>
              <a:t>Note: each line ends with a \n newline</a:t>
            </a:r>
            <a:endParaRPr lang="en-AU" sz="2400" spc="-1" dirty="0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400" b="1" spc="-1" dirty="0">
                <a:solidFill>
                  <a:srgbClr val="000000"/>
                </a:solidFill>
                <a:latin typeface="Arial"/>
                <a:ea typeface="DejaVu Sans"/>
              </a:rPr>
              <a:t>print() always appends a newline</a:t>
            </a:r>
            <a:endParaRPr lang="en-AU" sz="2400" spc="-1" dirty="0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400" b="1" spc="-1" dirty="0">
                <a:solidFill>
                  <a:srgbClr val="000000"/>
                </a:solidFill>
                <a:latin typeface="Arial"/>
                <a:ea typeface="DejaVu Sans"/>
              </a:rPr>
              <a:t>We have to tell print() to not append the \n</a:t>
            </a:r>
            <a:endParaRPr lang="en-AU" sz="2400" spc="-1" dirty="0">
              <a:latin typeface="Arial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736330-E1B0-4837-A603-512BD3529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840" y="1052736"/>
            <a:ext cx="6591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2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1FD86-AF02-4D7F-A08C-D690FA1C2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629400" cy="778098"/>
          </a:xfrm>
        </p:spPr>
        <p:txBody>
          <a:bodyPr/>
          <a:lstStyle/>
          <a:p>
            <a:r>
              <a:rPr lang="en-US" dirty="0"/>
              <a:t>Writing Lines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F4A2D-00FD-4338-8B5D-0C297D484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808" y="1052736"/>
            <a:ext cx="6878496" cy="5141168"/>
          </a:xfrm>
        </p:spPr>
        <p:txBody>
          <a:bodyPr/>
          <a:lstStyle/>
          <a:p>
            <a:pPr marL="343080" indent="-342000">
              <a:spcBef>
                <a:spcPts val="561"/>
              </a:spcBef>
              <a:buClr>
                <a:srgbClr val="000000"/>
              </a:buClr>
            </a:pPr>
            <a:r>
              <a:rPr lang="en-AU" sz="2800" b="1" spc="-1" dirty="0">
                <a:solidFill>
                  <a:srgbClr val="000000"/>
                </a:solidFill>
                <a:ea typeface="DejaVu Sans"/>
              </a:rPr>
              <a:t>Once you have a file variable of a file open for writing, use the write() function on the file variable:</a:t>
            </a:r>
            <a:endParaRPr lang="en-AU" sz="2800" spc="-1" dirty="0"/>
          </a:p>
          <a:p>
            <a:pPr marL="343080" indent="-342000">
              <a:spcBef>
                <a:spcPts val="561"/>
              </a:spcBef>
              <a:buClr>
                <a:srgbClr val="000000"/>
              </a:buClr>
            </a:pPr>
            <a:r>
              <a:rPr lang="en-AU" sz="2800" b="1" spc="-1" dirty="0">
                <a:solidFill>
                  <a:srgbClr val="000000"/>
                </a:solidFill>
                <a:ea typeface="DejaVu Sans"/>
              </a:rPr>
              <a:t>     </a:t>
            </a:r>
            <a:r>
              <a:rPr lang="en-AU" sz="2800" b="1" spc="-1" dirty="0" err="1">
                <a:solidFill>
                  <a:srgbClr val="000000"/>
                </a:solidFill>
                <a:ea typeface="DejaVu Sans"/>
              </a:rPr>
              <a:t>output_file.write</a:t>
            </a:r>
            <a:r>
              <a:rPr lang="en-AU" sz="2800" b="1" spc="-1" dirty="0">
                <a:solidFill>
                  <a:srgbClr val="000000"/>
                </a:solidFill>
                <a:ea typeface="DejaVu Sans"/>
              </a:rPr>
              <a:t>("Hello there\n")</a:t>
            </a:r>
            <a:endParaRPr lang="en-AU" sz="2800" spc="-1" dirty="0"/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AU" sz="2800" spc="-1" dirty="0"/>
          </a:p>
          <a:p>
            <a:pPr marL="343080" indent="-342000">
              <a:spcBef>
                <a:spcPts val="561"/>
              </a:spcBef>
              <a:buClr>
                <a:srgbClr val="000000"/>
              </a:buClr>
            </a:pPr>
            <a:r>
              <a:rPr lang="en-AU" sz="2800" b="1" spc="-1" dirty="0">
                <a:solidFill>
                  <a:srgbClr val="000000"/>
                </a:solidFill>
                <a:ea typeface="DejaVu Sans"/>
              </a:rPr>
              <a:t>Notes:</a:t>
            </a:r>
            <a:endParaRPr lang="en-AU" sz="2800" spc="-1" dirty="0"/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lang="en-AU" sz="2800" b="1" spc="-1" dirty="0">
                <a:solidFill>
                  <a:srgbClr val="000000"/>
                </a:solidFill>
                <a:ea typeface="DejaVu Sans"/>
              </a:rPr>
              <a:t> The parameter must be a String</a:t>
            </a:r>
            <a:endParaRPr lang="en-AU" sz="2800" spc="-1" dirty="0"/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lang="en-AU" sz="2800" b="1" spc="-1" dirty="0">
                <a:solidFill>
                  <a:srgbClr val="000000"/>
                </a:solidFill>
                <a:ea typeface="DejaVu Sans"/>
              </a:rPr>
              <a:t> write() doesn’t append a newline, you need to do that yourself!</a:t>
            </a:r>
            <a:endParaRPr lang="en-AU" sz="2800" spc="-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6042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>
          <a:outerShdw dist="35921" dir="2700000" algn="ctr" rotWithShape="0">
            <a:schemeClr val="bg2">
              <a:alpha val="50000"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>
          <a:outerShdw dist="35921" dir="2700000" algn="ctr" rotWithShape="0">
            <a:schemeClr val="bg2">
              <a:alpha val="50000"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AFE SA Red">
  <a:themeElements>
    <a:clrScheme name="TAFE SA Red 1">
      <a:dk1>
        <a:srgbClr val="141313"/>
      </a:dk1>
      <a:lt1>
        <a:sysClr val="window" lastClr="FFFFFF"/>
      </a:lt1>
      <a:dk2>
        <a:srgbClr val="C80B23"/>
      </a:dk2>
      <a:lt2>
        <a:srgbClr val="767776"/>
      </a:lt2>
      <a:accent1>
        <a:srgbClr val="C80B23"/>
      </a:accent1>
      <a:accent2>
        <a:srgbClr val="DC5A20"/>
      </a:accent2>
      <a:accent3>
        <a:srgbClr val="910766"/>
      </a:accent3>
      <a:accent4>
        <a:srgbClr val="73B632"/>
      </a:accent4>
      <a:accent5>
        <a:srgbClr val="2E5796"/>
      </a:accent5>
      <a:accent6>
        <a:srgbClr val="FFFFFE"/>
      </a:accent6>
      <a:hlink>
        <a:srgbClr val="C80B23"/>
      </a:hlink>
      <a:folHlink>
        <a:srgbClr val="7879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2FOP_SlideMaster</Template>
  <TotalTime>1678</TotalTime>
  <Words>552</Words>
  <Application>Microsoft Office PowerPoint</Application>
  <PresentationFormat>On-screen Show (4:3)</PresentationFormat>
  <Paragraphs>84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Consolas</vt:lpstr>
      <vt:lpstr>DejaVu Sans</vt:lpstr>
      <vt:lpstr>StarSymbol</vt:lpstr>
      <vt:lpstr>Symbol</vt:lpstr>
      <vt:lpstr>default</vt:lpstr>
      <vt:lpstr>TAFE SA Red</vt:lpstr>
      <vt:lpstr>Program Design</vt:lpstr>
      <vt:lpstr>Files Overview</vt:lpstr>
      <vt:lpstr>Files  -  Simple File I/O</vt:lpstr>
      <vt:lpstr>Files  -  Simple File I/O</vt:lpstr>
      <vt:lpstr>The open() function</vt:lpstr>
      <vt:lpstr>The close() function</vt:lpstr>
      <vt:lpstr>Reading Lines from the file </vt:lpstr>
      <vt:lpstr>Display the contents of a text file</vt:lpstr>
      <vt:lpstr>Writing Lines to a text file</vt:lpstr>
      <vt:lpstr>Writing Lines to a text file</vt:lpstr>
      <vt:lpstr>Using Import in Python</vt:lpstr>
      <vt:lpstr>Using Import in Python</vt:lpstr>
    </vt:vector>
  </TitlesOfParts>
  <Company>TAFE 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 Galvin</dc:creator>
  <cp:lastModifiedBy>Julie Ruiz</cp:lastModifiedBy>
  <cp:revision>366</cp:revision>
  <dcterms:created xsi:type="dcterms:W3CDTF">2011-12-13T02:27:14Z</dcterms:created>
  <dcterms:modified xsi:type="dcterms:W3CDTF">2019-02-28T02:04:54Z</dcterms:modified>
</cp:coreProperties>
</file>